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9" r:id="rId2"/>
    <p:sldId id="300" r:id="rId3"/>
    <p:sldId id="293" r:id="rId4"/>
    <p:sldId id="294" r:id="rId5"/>
    <p:sldId id="265" r:id="rId6"/>
    <p:sldId id="268" r:id="rId7"/>
    <p:sldId id="295" r:id="rId8"/>
    <p:sldId id="275" r:id="rId9"/>
    <p:sldId id="277" r:id="rId10"/>
  </p:sldIdLst>
  <p:sldSz cx="9144000" cy="6858000" type="screen4x3"/>
  <p:notesSz cx="7099300" cy="10234613"/>
  <p:custDataLst>
    <p:tags r:id="rId12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id-ID"/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3A57E402-97F1-4CCC-A38C-32506A33DD63}" type="datetime1">
              <a:rPr lang="en-US" altLang="zh-CN"/>
              <a:pPr/>
              <a:t>16-Jan-20</a:t>
            </a:fld>
            <a:endParaRPr lang="id-ID" altLang="zh-CN" sz="1300"/>
          </a:p>
        </p:txBody>
      </p:sp>
      <p:sp>
        <p:nvSpPr>
          <p:cNvPr id="2052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3" name="Notes Placeholder 4"/>
          <p:cNvSpPr>
            <a:spLocks noGrp="1" noRot="1" noChangeAspect="1" noChangeArrowheads="1"/>
          </p:cNvSpPr>
          <p:nvPr/>
        </p:nvSpPr>
        <p:spPr bwMode="auto">
          <a:xfrm>
            <a:off x="709613" y="4860925"/>
            <a:ext cx="56784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ctr"/>
          <a:lstStyle/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id-ID" altLang="zh-CN" sz="1200"/>
              <a:t>Click to edit Master text styles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id-ID" altLang="zh-CN" sz="1200"/>
              <a:t>Second level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id-ID" altLang="zh-CN" sz="1200"/>
              <a:t>Third level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id-ID" altLang="zh-CN" sz="1200"/>
              <a:t>Fourth level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id-ID" altLang="zh-CN" sz="1200"/>
              <a:t>Fifth level</a:t>
            </a:r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id-ID"/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2B11474E-1A31-4702-B968-FC0A94B05761}" type="slidenum">
              <a:rPr lang="id-ID" altLang="zh-CN"/>
              <a:pPr/>
              <a:t>‹#›</a:t>
            </a:fld>
            <a:endParaRPr lang="id-ID" altLang="zh-CN" sz="1300"/>
          </a:p>
        </p:txBody>
      </p:sp>
    </p:spTree>
    <p:extLst>
      <p:ext uri="{BB962C8B-B14F-4D97-AF65-F5344CB8AC3E}">
        <p14:creationId xmlns:p14="http://schemas.microsoft.com/office/powerpoint/2010/main" val="250622051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60241-7D9C-4BA5-AE04-4B6BFFDFA57F}" type="slidenum">
              <a:rPr lang="id-ID" altLang="en-US"/>
              <a:pPr/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948E6-F336-48AF-96E0-DA82F136717B}" type="slidenum">
              <a:rPr lang="id-ID" altLang="en-US"/>
              <a:pPr/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altLang="zh-CN" smtClean="0">
                <a:sym typeface="Calibri" pitchFamily="34" charset="0"/>
              </a:rPr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altLang="zh-CN" smtClean="0">
                <a:sym typeface="Calibri" pitchFamily="34" charset="0"/>
              </a:rPr>
              <a:t>Click to edit Master text styles</a:t>
            </a:r>
          </a:p>
          <a:p>
            <a:pPr lvl="1"/>
            <a:r>
              <a:rPr lang="id-ID" altLang="zh-CN" smtClean="0">
                <a:sym typeface="Calibri" pitchFamily="34" charset="0"/>
              </a:rPr>
              <a:t>Second level</a:t>
            </a:r>
          </a:p>
          <a:p>
            <a:pPr lvl="2"/>
            <a:r>
              <a:rPr lang="id-ID" altLang="zh-CN" smtClean="0">
                <a:sym typeface="Calibri" pitchFamily="34" charset="0"/>
              </a:rPr>
              <a:t>Third level</a:t>
            </a:r>
          </a:p>
          <a:p>
            <a:pPr lvl="3"/>
            <a:r>
              <a:rPr lang="id-ID" altLang="zh-CN" smtClean="0">
                <a:sym typeface="Calibri" pitchFamily="34" charset="0"/>
              </a:rPr>
              <a:t>Fourth level</a:t>
            </a:r>
          </a:p>
          <a:p>
            <a:pPr lvl="4"/>
            <a:r>
              <a:rPr lang="id-ID" altLang="zh-CN" smtClean="0">
                <a:sym typeface="Calibri" pitchFamily="34" charset="0"/>
              </a:rPr>
              <a:t>Fifth level</a:t>
            </a:r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id-ID"/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57DBFBA-6566-4EC7-9A5D-22980DB0F57D}" type="slidenum">
              <a:rPr lang="id-ID" alt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itchFamily="34" charset="0"/>
        </a:defRPr>
      </a:lvl1pPr>
      <a:lvl2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2pPr>
      <a:lvl3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3pPr>
      <a:lvl4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4pPr>
      <a:lvl5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52400"/>
            <a:ext cx="1371600" cy="725488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</p:pic>
      <p:sp>
        <p:nvSpPr>
          <p:cNvPr id="13316" name="TextBox 2"/>
          <p:cNvSpPr>
            <a:spLocks noChangeArrowheads="1"/>
          </p:cNvSpPr>
          <p:nvPr/>
        </p:nvSpPr>
        <p:spPr bwMode="auto">
          <a:xfrm>
            <a:off x="1524000" y="304800"/>
            <a:ext cx="6248400" cy="523220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</a:t>
            </a:r>
            <a:r>
              <a:rPr lang="id-ID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eanggotaan Komite</a:t>
            </a:r>
            <a:endParaRPr lang="en-US" sz="2800" b="1" dirty="0">
              <a:solidFill>
                <a:srgbClr val="0000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3317" name="TextBox 3"/>
          <p:cNvSpPr>
            <a:spLocks noChangeArrowheads="1"/>
          </p:cNvSpPr>
          <p:nvPr/>
        </p:nvSpPr>
        <p:spPr bwMode="auto">
          <a:xfrm>
            <a:off x="533400" y="1143000"/>
            <a:ext cx="8153400" cy="3693319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just"/>
            <a:r>
              <a:rPr lang="en-US" dirty="0">
                <a:latin typeface="Calibri" pitchFamily="34" charset="0"/>
              </a:rPr>
              <a:t>1.	</a:t>
            </a:r>
            <a:r>
              <a:rPr lang="en-US" dirty="0" err="1" smtClean="0">
                <a:latin typeface="Calibri" pitchFamily="34" charset="0"/>
              </a:rPr>
              <a:t>Komite</a:t>
            </a:r>
            <a:r>
              <a:rPr lang="id-ID" dirty="0" smtClean="0">
                <a:latin typeface="Calibri" pitchFamily="34" charset="0"/>
              </a:rPr>
              <a:t> Nominasi dan Remunerasi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terdiri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dari</a:t>
            </a:r>
            <a:r>
              <a:rPr lang="en-US" dirty="0">
                <a:latin typeface="Calibri" pitchFamily="34" charset="0"/>
              </a:rPr>
              <a:t> 3 (</a:t>
            </a:r>
            <a:r>
              <a:rPr lang="en-US" dirty="0" err="1">
                <a:latin typeface="Calibri" pitchFamily="34" charset="0"/>
              </a:rPr>
              <a:t>tiga</a:t>
            </a:r>
            <a:r>
              <a:rPr lang="en-US" dirty="0">
                <a:latin typeface="Calibri" pitchFamily="34" charset="0"/>
              </a:rPr>
              <a:t>)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dengan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ketentuan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yaitu</a:t>
            </a:r>
            <a:r>
              <a:rPr lang="en-US" dirty="0">
                <a:latin typeface="Calibri" pitchFamily="34" charset="0"/>
              </a:rPr>
              <a:t>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smtClean="0">
                <a:latin typeface="Calibri" pitchFamily="34" charset="0"/>
              </a:rPr>
              <a:t>1 </a:t>
            </a:r>
            <a:r>
              <a:rPr lang="en-US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satu</a:t>
            </a:r>
            <a:r>
              <a:rPr lang="en-US" dirty="0">
                <a:latin typeface="Calibri" pitchFamily="34" charset="0"/>
              </a:rPr>
              <a:t>) </a:t>
            </a:r>
            <a:r>
              <a:rPr lang="en-US" dirty="0" err="1">
                <a:latin typeface="Calibri" pitchFamily="34" charset="0"/>
              </a:rPr>
              <a:t>orang</a:t>
            </a:r>
            <a:r>
              <a:rPr lang="en-US" dirty="0">
                <a:latin typeface="Calibri" pitchFamily="34" charset="0"/>
              </a:rPr>
              <a:t> </a:t>
            </a:r>
            <a:r>
              <a:rPr lang="id-ID" dirty="0" err="1" smtClean="0">
                <a:latin typeface="Calibri" pitchFamily="34" charset="0"/>
              </a:rPr>
              <a:t>K</a:t>
            </a:r>
            <a:r>
              <a:rPr lang="en-US" dirty="0" err="1" smtClean="0">
                <a:latin typeface="Calibri" pitchFamily="34" charset="0"/>
              </a:rPr>
              <a:t>etua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merangkap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yang </a:t>
            </a:r>
            <a:r>
              <a:rPr lang="en-US" dirty="0" err="1">
                <a:latin typeface="Calibri" pitchFamily="34" charset="0"/>
              </a:rPr>
              <a:t>merupakan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Komisaris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Independen</a:t>
            </a:r>
            <a:r>
              <a:rPr lang="en-US" dirty="0">
                <a:latin typeface="Calibri" pitchFamily="34" charset="0"/>
              </a:rPr>
              <a:t>;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endParaRPr lang="id-ID" dirty="0" smtClean="0">
              <a:latin typeface="Calibri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Calibri" pitchFamily="34" charset="0"/>
              </a:rPr>
              <a:t>Anggota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lainnya</a:t>
            </a:r>
            <a:r>
              <a:rPr lang="en-US" dirty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dapat</a:t>
            </a:r>
            <a:r>
              <a:rPr lang="id-ID" dirty="0" smtClean="0">
                <a:latin typeface="Calibri" pitchFamily="34" charset="0"/>
              </a:rPr>
              <a:t> berasal dari dan dengan kriteria</a:t>
            </a:r>
            <a:r>
              <a:rPr lang="en-US" dirty="0" smtClean="0">
                <a:latin typeface="Calibri" pitchFamily="34" charset="0"/>
              </a:rPr>
              <a:t> :</a:t>
            </a:r>
            <a:endParaRPr lang="en-US" dirty="0">
              <a:latin typeface="Calibri" pitchFamily="34" charset="0"/>
            </a:endParaRPr>
          </a:p>
          <a:p>
            <a:pPr marL="1257300" lvl="2" indent="-342900" algn="just">
              <a:buFont typeface="+mj-lt"/>
              <a:buAutoNum type="arabicPeriod"/>
            </a:pPr>
            <a:r>
              <a:rPr lang="id-ID" dirty="0" smtClean="0">
                <a:latin typeface="Calibri" pitchFamily="34" charset="0"/>
              </a:rPr>
              <a:t>A</a:t>
            </a:r>
            <a:r>
              <a:rPr lang="en-US" dirty="0" err="1" smtClean="0">
                <a:latin typeface="Calibri" pitchFamily="34" charset="0"/>
              </a:rPr>
              <a:t>nggota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Dewan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 smtClean="0">
                <a:latin typeface="Calibri" pitchFamily="34" charset="0"/>
              </a:rPr>
              <a:t>;</a:t>
            </a:r>
            <a:r>
              <a:rPr lang="id-ID" dirty="0" smtClean="0">
                <a:latin typeface="Calibri" pitchFamily="34" charset="0"/>
              </a:rPr>
              <a:t> atau</a:t>
            </a:r>
          </a:p>
          <a:p>
            <a:pPr marL="1257300" lvl="2" indent="-342900" algn="just">
              <a:buFont typeface="+mj-lt"/>
              <a:buAutoNum type="arabicPeriod"/>
            </a:pPr>
            <a:r>
              <a:rPr lang="id-ID" dirty="0" smtClean="0">
                <a:latin typeface="Calibri" pitchFamily="34" charset="0"/>
              </a:rPr>
              <a:t>Representasi </a:t>
            </a:r>
            <a:r>
              <a:rPr lang="en-US" dirty="0" smtClean="0">
                <a:latin typeface="Calibri" pitchFamily="34" charset="0"/>
              </a:rPr>
              <a:t>yang </a:t>
            </a:r>
            <a:r>
              <a:rPr lang="en-US" dirty="0" err="1" smtClean="0">
                <a:latin typeface="Calibri" pitchFamily="34" charset="0"/>
              </a:rPr>
              <a:t>menduduki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jabatan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manajerial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bawah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Direksi</a:t>
            </a:r>
            <a:r>
              <a:rPr lang="en-US" dirty="0" smtClean="0">
                <a:latin typeface="Calibri" pitchFamily="34" charset="0"/>
              </a:rPr>
              <a:t> yang</a:t>
            </a:r>
            <a:r>
              <a:rPr lang="id-ID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membidangi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sumber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manusia</a:t>
            </a:r>
            <a:r>
              <a:rPr lang="id-ID" dirty="0" smtClean="0">
                <a:latin typeface="Calibri" pitchFamily="34" charset="0"/>
              </a:rPr>
              <a:t>, yang diusulkan oleh Dewan Komisaris</a:t>
            </a:r>
          </a:p>
          <a:p>
            <a:pPr marL="1257300" lvl="2" indent="-342900" algn="just">
              <a:buFont typeface="+mj-lt"/>
              <a:buAutoNum type="arabicPeriod"/>
            </a:pPr>
            <a:r>
              <a:rPr lang="id-ID" dirty="0" smtClean="0">
                <a:latin typeface="Calibri" pitchFamily="34" charset="0"/>
              </a:rPr>
              <a:t>P</a:t>
            </a:r>
            <a:r>
              <a:rPr lang="en-US" dirty="0" err="1" smtClean="0">
                <a:latin typeface="Calibri" pitchFamily="34" charset="0"/>
              </a:rPr>
              <a:t>ihak</a:t>
            </a:r>
            <a:r>
              <a:rPr lang="id-ID" dirty="0" smtClean="0">
                <a:latin typeface="Calibri" pitchFamily="34" charset="0"/>
              </a:rPr>
              <a:t> lain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id-ID" dirty="0" smtClean="0">
                <a:latin typeface="Calibri" pitchFamily="34" charset="0"/>
              </a:rPr>
              <a:t>(Komisaris atau Direksi) </a:t>
            </a:r>
            <a:r>
              <a:rPr lang="en-US" dirty="0" smtClean="0">
                <a:latin typeface="Calibri" pitchFamily="34" charset="0"/>
              </a:rPr>
              <a:t>yang </a:t>
            </a:r>
            <a:r>
              <a:rPr lang="en-US" dirty="0" err="1">
                <a:latin typeface="Calibri" pitchFamily="34" charset="0"/>
              </a:rPr>
              <a:t>berasal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dari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luar</a:t>
            </a:r>
            <a:r>
              <a:rPr lang="id-ID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Perusahaan yang</a:t>
            </a:r>
            <a:r>
              <a:rPr lang="id-ID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bersangkutan</a:t>
            </a:r>
            <a:r>
              <a:rPr lang="en-US" dirty="0">
                <a:latin typeface="Calibri" pitchFamily="34" charset="0"/>
              </a:rPr>
              <a:t>; </a:t>
            </a:r>
            <a:r>
              <a:rPr lang="id-ID" dirty="0" smtClean="0">
                <a:latin typeface="Calibri" pitchFamily="34" charset="0"/>
              </a:rPr>
              <a:t>dengan pengalaman sebagai Komite Nominasi dan Remunerasi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id-ID" dirty="0" smtClean="0">
                <a:latin typeface="Calibri" pitchFamily="34" charset="0"/>
              </a:rPr>
              <a:t> </a:t>
            </a:r>
            <a:endParaRPr lang="en-US" dirty="0">
              <a:latin typeface="Calibri" pitchFamily="34" charset="0"/>
            </a:endParaRPr>
          </a:p>
          <a:p>
            <a:pPr marL="285750" indent="-285750" algn="just"/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52400"/>
            <a:ext cx="1371600" cy="725488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</p:pic>
      <p:sp>
        <p:nvSpPr>
          <p:cNvPr id="14340" name="TextBox 2"/>
          <p:cNvSpPr>
            <a:spLocks noChangeArrowheads="1"/>
          </p:cNvSpPr>
          <p:nvPr/>
        </p:nvSpPr>
        <p:spPr bwMode="auto">
          <a:xfrm>
            <a:off x="1524000" y="304800"/>
            <a:ext cx="6248400" cy="523220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</a:t>
            </a:r>
            <a:r>
              <a:rPr lang="id-ID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eanggotaan Komite</a:t>
            </a:r>
            <a:endParaRPr lang="en-US" sz="2800" b="1" dirty="0">
              <a:solidFill>
                <a:srgbClr val="0000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4341" name="TextBox 3"/>
          <p:cNvSpPr>
            <a:spLocks noChangeArrowheads="1"/>
          </p:cNvSpPr>
          <p:nvPr/>
        </p:nvSpPr>
        <p:spPr bwMode="auto">
          <a:xfrm>
            <a:off x="609600" y="1219200"/>
            <a:ext cx="8153400" cy="5632311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buFont typeface="+mj-lt"/>
              <a:buAutoNum type="arabicPeriod" startAt="2"/>
            </a:pPr>
            <a:r>
              <a:rPr lang="en-US" dirty="0" err="1" smtClean="0">
                <a:latin typeface="Calibri" pitchFamily="34" charset="0"/>
              </a:rPr>
              <a:t>Anggota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Komite</a:t>
            </a:r>
            <a:r>
              <a:rPr lang="en-US" dirty="0">
                <a:latin typeface="Calibri" pitchFamily="34" charset="0"/>
              </a:rPr>
              <a:t> </a:t>
            </a:r>
            <a:r>
              <a:rPr lang="id-ID" dirty="0" smtClean="0">
                <a:latin typeface="Calibri" pitchFamily="34" charset="0"/>
              </a:rPr>
              <a:t>(jika memungkinkan) harus : 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id-ID" dirty="0" smtClean="0">
                <a:latin typeface="Calibri" pitchFamily="34" charset="0"/>
              </a:rPr>
              <a:t>Memiliki pengetahuan yang baik tentang Struktur Organisasi perusahaan dan kebijakan dan praktek Remunerasi karyawan/eksekutif.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id-ID" dirty="0" smtClean="0">
                <a:latin typeface="Calibri" pitchFamily="34" charset="0"/>
              </a:rPr>
              <a:t>Memiliki kapabilitas dan pengetahuan yang relevan terhadap sasaran kerja level Eksekutif dan kondisi market yang berhubungan.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id-ID" dirty="0" smtClean="0">
                <a:latin typeface="Calibri" pitchFamily="34" charset="0"/>
              </a:rPr>
              <a:t>Memiliki pemahaman yang mendalam dalam persyaratan hukum dan Bursa efek dalam hal Remunerasi Direksi dan Dewan Komisaris. 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id-ID" dirty="0" smtClean="0">
                <a:latin typeface="Calibri" pitchFamily="34" charset="0"/>
              </a:rPr>
              <a:t>Memiliki pemahaman dalam tata kelola perusahaan yang baik terutama yang berhubungan dengan tanggung jawab direksi dan pedoman Bursa Efek Indonesia.</a:t>
            </a:r>
          </a:p>
          <a:p>
            <a:pPr marL="342900" indent="-342900" algn="just">
              <a:buFont typeface="+mj-lt"/>
              <a:buAutoNum type="arabicPeriod" startAt="3"/>
            </a:pPr>
            <a:r>
              <a:rPr lang="en-US" dirty="0" err="1" smtClean="0">
                <a:latin typeface="Calibri" pitchFamily="34" charset="0"/>
              </a:rPr>
              <a:t>Anggota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Komite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diangkat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diberhentikan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berdasarkan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keputusan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rapat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Dewan</a:t>
            </a:r>
            <a:r>
              <a:rPr lang="id-ID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Komisaris</a:t>
            </a:r>
            <a:r>
              <a:rPr lang="id-ID" dirty="0" smtClean="0">
                <a:latin typeface="Calibri" pitchFamily="34" charset="0"/>
              </a:rPr>
              <a:t>. </a:t>
            </a:r>
          </a:p>
          <a:p>
            <a:pPr marL="342900" indent="-342900" algn="just">
              <a:buFont typeface="+mj-lt"/>
              <a:buAutoNum type="arabicPeriod" startAt="3"/>
            </a:pPr>
            <a:r>
              <a:rPr lang="en-US" dirty="0" err="1" smtClean="0">
                <a:latin typeface="Calibri" pitchFamily="34" charset="0"/>
              </a:rPr>
              <a:t>Anggota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Komite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diangkat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masa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jabatan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tertentu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diangkat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kembali</a:t>
            </a:r>
            <a:r>
              <a:rPr lang="en-US" dirty="0" smtClean="0">
                <a:latin typeface="Calibri" pitchFamily="34" charset="0"/>
              </a:rPr>
              <a:t>. </a:t>
            </a:r>
            <a:endParaRPr lang="id-ID" dirty="0" smtClean="0">
              <a:latin typeface="Calibri" pitchFamily="34" charset="0"/>
            </a:endParaRPr>
          </a:p>
          <a:p>
            <a:pPr marL="342900" indent="-342900" algn="just">
              <a:buFont typeface="+mj-lt"/>
              <a:buAutoNum type="arabicPeriod" startAt="3"/>
            </a:pPr>
            <a:r>
              <a:rPr lang="en-US" dirty="0" err="1" smtClean="0">
                <a:latin typeface="Calibri" pitchFamily="34" charset="0"/>
              </a:rPr>
              <a:t>Masa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jabatan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anggota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komite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tidak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lebih</a:t>
            </a:r>
            <a:r>
              <a:rPr lang="en-US" dirty="0" smtClean="0">
                <a:latin typeface="Calibri" pitchFamily="34" charset="0"/>
              </a:rPr>
              <a:t> lama </a:t>
            </a:r>
            <a:r>
              <a:rPr lang="en-US" dirty="0" err="1" smtClean="0">
                <a:latin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masa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jabatan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Dewan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Komisaris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sebagaimana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diatur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Anggaran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Dasar</a:t>
            </a:r>
            <a:r>
              <a:rPr lang="id-ID" dirty="0" smtClean="0">
                <a:latin typeface="Calibri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 startAt="3"/>
            </a:pPr>
            <a:r>
              <a:rPr lang="en-US" dirty="0" err="1" smtClean="0">
                <a:latin typeface="Calibri" pitchFamily="34" charset="0"/>
              </a:rPr>
              <a:t>Penggantian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anggota</a:t>
            </a:r>
            <a:r>
              <a:rPr lang="en-US" dirty="0" smtClean="0">
                <a:latin typeface="Calibri" pitchFamily="34" charset="0"/>
              </a:rPr>
              <a:t> Komite yang </a:t>
            </a:r>
            <a:r>
              <a:rPr lang="en-US" dirty="0" err="1" smtClean="0">
                <a:latin typeface="Calibri" pitchFamily="34" charset="0"/>
              </a:rPr>
              <a:t>bukan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berasal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Dewan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Komisaris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dilakukan</a:t>
            </a:r>
            <a:r>
              <a:rPr lang="en-US" dirty="0" smtClean="0">
                <a:latin typeface="Calibri" pitchFamily="34" charset="0"/>
              </a:rPr>
              <a:t> paling </a:t>
            </a:r>
            <a:r>
              <a:rPr lang="en-US" dirty="0" err="1" smtClean="0">
                <a:latin typeface="Calibri" pitchFamily="34" charset="0"/>
              </a:rPr>
              <a:t>lambat</a:t>
            </a:r>
            <a:r>
              <a:rPr lang="en-US" dirty="0" smtClean="0">
                <a:latin typeface="Calibri" pitchFamily="34" charset="0"/>
              </a:rPr>
              <a:t> 60 (</a:t>
            </a:r>
            <a:r>
              <a:rPr lang="en-US" dirty="0" err="1" smtClean="0">
                <a:latin typeface="Calibri" pitchFamily="34" charset="0"/>
              </a:rPr>
              <a:t>enam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puluh</a:t>
            </a:r>
            <a:r>
              <a:rPr lang="en-US" dirty="0" smtClean="0">
                <a:latin typeface="Calibri" pitchFamily="34" charset="0"/>
              </a:rPr>
              <a:t>) hari </a:t>
            </a:r>
            <a:r>
              <a:rPr lang="en-US" dirty="0" err="1" smtClean="0">
                <a:latin typeface="Calibri" pitchFamily="34" charset="0"/>
              </a:rPr>
              <a:t>sejak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anggota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komite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dimaksud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tidak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lagi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menjalankan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fungsinya</a:t>
            </a:r>
            <a:r>
              <a:rPr lang="en-US" dirty="0" smtClean="0">
                <a:latin typeface="Calibri" pitchFamily="34" charset="0"/>
              </a:rPr>
              <a:t>. </a:t>
            </a:r>
            <a:endParaRPr lang="id-ID" dirty="0" smtClean="0">
              <a:latin typeface="Calibri" pitchFamily="34" charset="0"/>
            </a:endParaRPr>
          </a:p>
          <a:p>
            <a:pPr marL="342900" indent="-342900" algn="just"/>
            <a:endParaRPr lang="id-ID" dirty="0" smtClean="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52400"/>
            <a:ext cx="1371600" cy="725488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</p:pic>
      <p:sp>
        <p:nvSpPr>
          <p:cNvPr id="10244" name="TextBox 2"/>
          <p:cNvSpPr>
            <a:spLocks noChangeArrowheads="1"/>
          </p:cNvSpPr>
          <p:nvPr/>
        </p:nvSpPr>
        <p:spPr bwMode="auto">
          <a:xfrm>
            <a:off x="1524000" y="304800"/>
            <a:ext cx="6248400" cy="523220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d-ID" alt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Tugas &amp; Tanggung Jawab KNR</a:t>
            </a:r>
            <a:endParaRPr lang="en-US" sz="2800" b="1" dirty="0">
              <a:solidFill>
                <a:srgbClr val="0000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0245" name="TextBox 3"/>
          <p:cNvSpPr>
            <a:spLocks noChangeArrowheads="1"/>
          </p:cNvSpPr>
          <p:nvPr/>
        </p:nvSpPr>
        <p:spPr bwMode="auto">
          <a:xfrm>
            <a:off x="533400" y="1447800"/>
            <a:ext cx="8153400" cy="5355312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buAutoNum type="alphaUcPeriod"/>
            </a:pPr>
            <a:r>
              <a:rPr lang="id-ID" dirty="0" smtClean="0">
                <a:latin typeface="Calibri" pitchFamily="34" charset="0"/>
              </a:rPr>
              <a:t>Komite Nominasi dan Remunerasi wajib bertindak independen dalam melaksanakan tugasnya.</a:t>
            </a:r>
          </a:p>
          <a:p>
            <a:pPr marL="342900" indent="-342900" algn="just">
              <a:buAutoNum type="alphaUcPeriod"/>
            </a:pPr>
            <a:r>
              <a:rPr lang="sv-SE" dirty="0" smtClean="0">
                <a:latin typeface="Calibri" pitchFamily="34" charset="0"/>
              </a:rPr>
              <a:t>Dalam melaksanakan tugasnya, Komite Nominasi dan Remunerasi bertanggung jawab kepada Dewan Komisaris.</a:t>
            </a:r>
            <a:endParaRPr lang="id-ID" dirty="0" smtClean="0">
              <a:latin typeface="Calibri" pitchFamily="34" charset="0"/>
            </a:endParaRPr>
          </a:p>
          <a:p>
            <a:pPr marL="285750" indent="-285750" algn="just"/>
            <a:r>
              <a:rPr lang="id-ID" dirty="0" smtClean="0">
                <a:latin typeface="Calibri" pitchFamily="34" charset="0"/>
              </a:rPr>
              <a:t>C.  Tugas  dan Tanggung Jawab KNR terkait dengan</a:t>
            </a:r>
            <a:r>
              <a:rPr lang="en-US" dirty="0" smtClean="0">
                <a:latin typeface="Calibri" pitchFamily="34" charset="0"/>
              </a:rPr>
              <a:t> NOMINASI</a:t>
            </a:r>
            <a:r>
              <a:rPr lang="id-ID" dirty="0" smtClean="0">
                <a:latin typeface="Calibri" pitchFamily="34" charset="0"/>
              </a:rPr>
              <a:t> :</a:t>
            </a:r>
            <a:endParaRPr lang="en-US" dirty="0">
              <a:latin typeface="Calibri" pitchFamily="34" charset="0"/>
            </a:endParaRPr>
          </a:p>
          <a:p>
            <a:pPr marL="285750" indent="-285750" algn="just"/>
            <a:endParaRPr lang="id-ID" dirty="0" smtClean="0">
              <a:latin typeface="Calibri" pitchFamily="34" charset="0"/>
            </a:endParaRPr>
          </a:p>
          <a:p>
            <a:pPr marL="285750" indent="-285750" algn="just"/>
            <a:r>
              <a:rPr lang="en-US" dirty="0" smtClean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.	</a:t>
            </a:r>
            <a:r>
              <a:rPr lang="en-US" dirty="0" err="1">
                <a:latin typeface="Calibri" pitchFamily="34" charset="0"/>
              </a:rPr>
              <a:t>Memberikan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rekomendasi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kepada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Dewan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mengenai</a:t>
            </a:r>
            <a:r>
              <a:rPr lang="en-US" dirty="0">
                <a:latin typeface="Calibri" pitchFamily="34" charset="0"/>
              </a:rPr>
              <a:t>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Calibri" pitchFamily="34" charset="0"/>
              </a:rPr>
              <a:t>Komposisi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jabatan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Direksi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/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Dewan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>
                <a:latin typeface="Calibri" pitchFamily="34" charset="0"/>
              </a:rPr>
              <a:t>;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Calibri" pitchFamily="34" charset="0"/>
              </a:rPr>
              <a:t>Kebijakan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kriteria</a:t>
            </a:r>
            <a:r>
              <a:rPr lang="en-US" dirty="0">
                <a:latin typeface="Calibri" pitchFamily="34" charset="0"/>
              </a:rPr>
              <a:t> yang </a:t>
            </a:r>
            <a:r>
              <a:rPr lang="en-US" dirty="0" err="1">
                <a:latin typeface="Calibri" pitchFamily="34" charset="0"/>
              </a:rPr>
              <a:t>dibutuhkan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dalam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proses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Nominasi</a:t>
            </a:r>
            <a:r>
              <a:rPr lang="en-US" dirty="0">
                <a:latin typeface="Calibri" pitchFamily="34" charset="0"/>
              </a:rPr>
              <a:t>; </a:t>
            </a:r>
            <a:r>
              <a:rPr lang="en-US" dirty="0" err="1">
                <a:latin typeface="Calibri" pitchFamily="34" charset="0"/>
              </a:rPr>
              <a:t>dan</a:t>
            </a:r>
            <a:endParaRPr lang="en-US" dirty="0">
              <a:latin typeface="Calibri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Calibri" pitchFamily="34" charset="0"/>
              </a:rPr>
              <a:t>Kebijakan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evaluasi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kinerja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bagi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Direksi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/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anggota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Dewan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>
                <a:latin typeface="Calibri" pitchFamily="34" charset="0"/>
              </a:rPr>
              <a:t>. </a:t>
            </a:r>
          </a:p>
          <a:p>
            <a:pPr marL="285750" indent="-285750" algn="just"/>
            <a:r>
              <a:rPr lang="en-US" dirty="0">
                <a:latin typeface="Calibri" pitchFamily="34" charset="0"/>
              </a:rPr>
              <a:t>2.	</a:t>
            </a:r>
            <a:r>
              <a:rPr lang="en-US" dirty="0" err="1">
                <a:latin typeface="Calibri" pitchFamily="34" charset="0"/>
              </a:rPr>
              <a:t>Membantu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Dewan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melakukan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penilai</a:t>
            </a:r>
            <a:r>
              <a:rPr lang="id-ID" dirty="0" smtClean="0">
                <a:latin typeface="Calibri" pitchFamily="34" charset="0"/>
              </a:rPr>
              <a:t>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kinerja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Direksi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/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Dewan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berdasarkan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tolok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ukur</a:t>
            </a:r>
            <a:r>
              <a:rPr lang="en-US" dirty="0">
                <a:latin typeface="Calibri" pitchFamily="34" charset="0"/>
              </a:rPr>
              <a:t> </a:t>
            </a:r>
            <a:r>
              <a:rPr lang="id-ID" dirty="0" smtClean="0">
                <a:latin typeface="Calibri" pitchFamily="34" charset="0"/>
              </a:rPr>
              <a:t>y</a:t>
            </a:r>
            <a:r>
              <a:rPr lang="en-US" dirty="0" err="1" smtClean="0">
                <a:latin typeface="Calibri" pitchFamily="34" charset="0"/>
              </a:rPr>
              <a:t>ang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telah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disusun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sebagai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bahan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evaluasi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marL="285750" indent="-285750" algn="just"/>
            <a:r>
              <a:rPr lang="en-US" dirty="0">
                <a:latin typeface="Calibri" pitchFamily="34" charset="0"/>
              </a:rPr>
              <a:t>3.	</a:t>
            </a:r>
            <a:r>
              <a:rPr lang="en-US" dirty="0" err="1">
                <a:latin typeface="Calibri" pitchFamily="34" charset="0"/>
              </a:rPr>
              <a:t>Memberikan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rekomendasi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kepada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Dewan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mengenai</a:t>
            </a:r>
            <a:r>
              <a:rPr lang="en-US" dirty="0">
                <a:latin typeface="Calibri" pitchFamily="34" charset="0"/>
              </a:rPr>
              <a:t> program </a:t>
            </a:r>
            <a:r>
              <a:rPr lang="en-US" dirty="0" err="1">
                <a:latin typeface="Calibri" pitchFamily="34" charset="0"/>
              </a:rPr>
              <a:t>pengembangan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kemampuan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Direksi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/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Dewan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marL="285750" indent="-285750" algn="just"/>
            <a:r>
              <a:rPr lang="en-US" dirty="0">
                <a:latin typeface="Calibri" pitchFamily="34" charset="0"/>
              </a:rPr>
              <a:t>4.	</a:t>
            </a:r>
            <a:r>
              <a:rPr lang="en-US" dirty="0" err="1">
                <a:latin typeface="Calibri" pitchFamily="34" charset="0"/>
              </a:rPr>
              <a:t>Memberikan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usulan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calon</a:t>
            </a:r>
            <a:r>
              <a:rPr lang="en-US" dirty="0">
                <a:latin typeface="Calibri" pitchFamily="34" charset="0"/>
              </a:rPr>
              <a:t> yang </a:t>
            </a:r>
            <a:r>
              <a:rPr lang="en-US" dirty="0" err="1">
                <a:latin typeface="Calibri" pitchFamily="34" charset="0"/>
              </a:rPr>
              <a:t>memenuhi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syarat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sebagai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Direksi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/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Dewan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untuk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disampaikan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kepada</a:t>
            </a:r>
            <a:r>
              <a:rPr lang="en-US" dirty="0">
                <a:latin typeface="Calibri" pitchFamily="34" charset="0"/>
              </a:rPr>
              <a:t> RUPS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  <a:p>
            <a:pPr marL="285750" indent="-285750" algn="just"/>
            <a:r>
              <a:rPr lang="en-US" dirty="0">
                <a:latin typeface="Calibri" pitchFamily="34" charset="0"/>
              </a:rPr>
              <a:t>	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52400"/>
            <a:ext cx="1371600" cy="725488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</p:pic>
      <p:sp>
        <p:nvSpPr>
          <p:cNvPr id="11268" name="TextBox 2"/>
          <p:cNvSpPr>
            <a:spLocks noChangeArrowheads="1"/>
          </p:cNvSpPr>
          <p:nvPr/>
        </p:nvSpPr>
        <p:spPr bwMode="auto">
          <a:xfrm>
            <a:off x="1524000" y="304800"/>
            <a:ext cx="6248400" cy="523220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d-ID" alt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Tugas &amp; Tanggung Jawab KNR</a:t>
            </a:r>
            <a:endParaRPr lang="en-US" sz="2800" b="1" dirty="0">
              <a:solidFill>
                <a:srgbClr val="0000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1269" name="TextBox 3"/>
          <p:cNvSpPr>
            <a:spLocks noChangeArrowheads="1"/>
          </p:cNvSpPr>
          <p:nvPr/>
        </p:nvSpPr>
        <p:spPr bwMode="auto">
          <a:xfrm>
            <a:off x="304800" y="851790"/>
            <a:ext cx="8382000" cy="6186309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algn="just"/>
            <a:r>
              <a:rPr lang="en-US" dirty="0">
                <a:latin typeface="Calibri" pitchFamily="34" charset="0"/>
              </a:rPr>
              <a:t>5.	</a:t>
            </a:r>
            <a:r>
              <a:rPr lang="en-US" dirty="0" err="1" smtClean="0">
                <a:latin typeface="Calibri" pitchFamily="34" charset="0"/>
              </a:rPr>
              <a:t>Mengevaluasi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memberikan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rekomendasi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kepada</a:t>
            </a:r>
            <a:r>
              <a:rPr lang="en-US" dirty="0">
                <a:latin typeface="Calibri" pitchFamily="34" charset="0"/>
              </a:rPr>
              <a:t> Dewan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mengenai</a:t>
            </a:r>
            <a:r>
              <a:rPr lang="en-US" dirty="0">
                <a:latin typeface="Calibri" pitchFamily="34" charset="0"/>
              </a:rPr>
              <a:t>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Calibri" pitchFamily="34" charset="0"/>
              </a:rPr>
              <a:t>Sistem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serta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prosedur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pemilihan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/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penggantian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Dewan</a:t>
            </a:r>
            <a:r>
              <a:rPr lang="id-ID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Direksi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untuk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disampaikan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kepada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Rapat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Umum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Pemegang</a:t>
            </a:r>
            <a:r>
              <a:rPr lang="id-ID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Saham</a:t>
            </a:r>
            <a:r>
              <a:rPr lang="en-US" dirty="0">
                <a:latin typeface="Calibri" pitchFamily="34" charset="0"/>
              </a:rPr>
              <a:t> (RUPS);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Calibri" pitchFamily="34" charset="0"/>
              </a:rPr>
              <a:t>Kriteria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calon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Dewan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Direksi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untuk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disampaikan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kepada</a:t>
            </a:r>
            <a:r>
              <a:rPr lang="id-ID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Rapat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Umum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Pemegang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Saham</a:t>
            </a:r>
            <a:r>
              <a:rPr lang="en-US" dirty="0">
                <a:latin typeface="Calibri" pitchFamily="34" charset="0"/>
              </a:rPr>
              <a:t> (RUPS);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id-ID" dirty="0" smtClean="0">
                <a:latin typeface="Calibri" pitchFamily="34" charset="0"/>
              </a:rPr>
              <a:t>C</a:t>
            </a:r>
            <a:r>
              <a:rPr lang="en-US" dirty="0" err="1" smtClean="0">
                <a:latin typeface="Calibri" pitchFamily="34" charset="0"/>
              </a:rPr>
              <a:t>alon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pihak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independen</a:t>
            </a:r>
            <a:r>
              <a:rPr lang="en-US" dirty="0">
                <a:latin typeface="Calibri" pitchFamily="34" charset="0"/>
              </a:rPr>
              <a:t> yang </a:t>
            </a:r>
            <a:r>
              <a:rPr lang="en-US" dirty="0" err="1">
                <a:latin typeface="Calibri" pitchFamily="34" charset="0"/>
              </a:rPr>
              <a:t>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menjadi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komite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marL="285750" indent="-285750" algn="just"/>
            <a:r>
              <a:rPr lang="id-ID" dirty="0" smtClean="0">
                <a:latin typeface="Calibri" pitchFamily="34" charset="0"/>
              </a:rPr>
              <a:t>6. </a:t>
            </a: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melaksanakan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fungsi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Nominasi</a:t>
            </a:r>
            <a:r>
              <a:rPr lang="en-US" dirty="0">
                <a:latin typeface="Calibri" pitchFamily="34" charset="0"/>
              </a:rPr>
              <a:t>, Komite </a:t>
            </a:r>
            <a:r>
              <a:rPr lang="en-US" dirty="0" err="1">
                <a:latin typeface="Calibri" pitchFamily="34" charset="0"/>
              </a:rPr>
              <a:t>wajib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melakukan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prosedur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sebagai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berikut</a:t>
            </a:r>
            <a:r>
              <a:rPr lang="en-US" dirty="0">
                <a:latin typeface="Calibri" pitchFamily="34" charset="0"/>
              </a:rPr>
              <a:t>;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Calibri" pitchFamily="34" charset="0"/>
              </a:rPr>
              <a:t>Menyusun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komposisi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proses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nominasi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Direksi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/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anggota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Dewan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>
                <a:latin typeface="Calibri" pitchFamily="34" charset="0"/>
              </a:rPr>
              <a:t>;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Calibri" pitchFamily="34" charset="0"/>
              </a:rPr>
              <a:t>Menyusun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kebijakan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kriteria</a:t>
            </a:r>
            <a:r>
              <a:rPr lang="en-US" dirty="0">
                <a:latin typeface="Calibri" pitchFamily="34" charset="0"/>
              </a:rPr>
              <a:t> yang </a:t>
            </a:r>
            <a:r>
              <a:rPr lang="en-US" dirty="0" err="1">
                <a:latin typeface="Calibri" pitchFamily="34" charset="0"/>
              </a:rPr>
              <a:t>dibutuhkan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dalam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proses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Nominasi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calon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Direksi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/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Dewan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Komisaris</a:t>
            </a:r>
            <a:endParaRPr lang="id-ID" dirty="0" smtClean="0">
              <a:latin typeface="Calibri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Calibri" pitchFamily="34" charset="0"/>
              </a:rPr>
              <a:t>Membantu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pelaksanaan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evaluasi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atas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kinerja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Direksi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/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anggota</a:t>
            </a:r>
            <a:r>
              <a:rPr lang="id-ID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Dewan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 smtClean="0">
                <a:latin typeface="Calibri" pitchFamily="34" charset="0"/>
              </a:rPr>
              <a:t>; </a:t>
            </a:r>
            <a:endParaRPr lang="id-ID" dirty="0" smtClean="0">
              <a:latin typeface="Calibri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Calibri" pitchFamily="34" charset="0"/>
              </a:rPr>
              <a:t>Menyusun</a:t>
            </a:r>
            <a:r>
              <a:rPr lang="en-US" dirty="0" smtClean="0">
                <a:latin typeface="Calibri" pitchFamily="34" charset="0"/>
              </a:rPr>
              <a:t> program </a:t>
            </a:r>
            <a:r>
              <a:rPr lang="en-US" dirty="0" err="1" smtClean="0">
                <a:latin typeface="Calibri" pitchFamily="34" charset="0"/>
              </a:rPr>
              <a:t>pengembangan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kemampuan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id-ID" dirty="0" smtClean="0">
                <a:latin typeface="Calibri" pitchFamily="34" charset="0"/>
              </a:rPr>
              <a:t>/ kompetensi </a:t>
            </a:r>
            <a:r>
              <a:rPr lang="en-US" dirty="0" err="1" smtClean="0">
                <a:latin typeface="Calibri" pitchFamily="34" charset="0"/>
              </a:rPr>
              <a:t>anggota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Direksi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/</a:t>
            </a:r>
            <a:r>
              <a:rPr lang="en-US" dirty="0" err="1" smtClean="0">
                <a:latin typeface="Calibri" pitchFamily="34" charset="0"/>
              </a:rPr>
              <a:t>atau</a:t>
            </a:r>
            <a:r>
              <a:rPr lang="id-ID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anggota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Dewan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Komisaris</a:t>
            </a:r>
            <a:r>
              <a:rPr lang="en-US" dirty="0" smtClean="0">
                <a:latin typeface="Calibri" pitchFamily="34" charset="0"/>
              </a:rPr>
              <a:t>; </a:t>
            </a:r>
            <a:r>
              <a:rPr lang="en-US" dirty="0" err="1" smtClean="0">
                <a:latin typeface="Calibri" pitchFamily="34" charset="0"/>
              </a:rPr>
              <a:t>dan</a:t>
            </a:r>
            <a:endParaRPr lang="id-ID" dirty="0" smtClean="0">
              <a:latin typeface="Calibri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Calibri" pitchFamily="34" charset="0"/>
              </a:rPr>
              <a:t>Menelaah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men</a:t>
            </a:r>
            <a:r>
              <a:rPr lang="id-ID" dirty="0" smtClean="0">
                <a:latin typeface="Calibri" pitchFamily="34" charset="0"/>
              </a:rPr>
              <a:t>gu</a:t>
            </a:r>
            <a:r>
              <a:rPr lang="en-US" dirty="0" err="1" smtClean="0">
                <a:latin typeface="Calibri" pitchFamily="34" charset="0"/>
              </a:rPr>
              <a:t>sulkan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calon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memenuhi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syarat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sebagai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anggota</a:t>
            </a:r>
            <a:r>
              <a:rPr lang="id-ID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Direksi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/</a:t>
            </a:r>
            <a:r>
              <a:rPr lang="en-US" dirty="0" err="1" smtClean="0">
                <a:latin typeface="Calibri" pitchFamily="34" charset="0"/>
              </a:rPr>
              <a:t>atau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anggota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Dewan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Komisaris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kepada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Dewan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Komisaris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untuk</a:t>
            </a:r>
            <a:r>
              <a:rPr lang="id-ID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disampaikan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kepada</a:t>
            </a:r>
            <a:r>
              <a:rPr lang="en-US" dirty="0" smtClean="0">
                <a:latin typeface="Calibri" pitchFamily="34" charset="0"/>
              </a:rPr>
              <a:t> RUPS</a:t>
            </a:r>
          </a:p>
          <a:p>
            <a:pPr marL="800100" lvl="1" indent="-342900" algn="just">
              <a:buFont typeface="+mj-lt"/>
              <a:buAutoNum type="alphaLcPeriod"/>
            </a:pPr>
            <a:endParaRPr lang="en-US" dirty="0">
              <a:latin typeface="Calibri" pitchFamily="34" charset="0"/>
            </a:endParaRPr>
          </a:p>
          <a:p>
            <a:pPr marL="285750" indent="-285750" algn="just"/>
            <a:endParaRPr lang="en-US" dirty="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C02598F-B585-41BB-B418-A049B0E36900}" type="slidenum">
              <a:rPr lang="id-ID" altLang="en-US"/>
              <a:pPr/>
              <a:t>5</a:t>
            </a:fld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52400"/>
            <a:ext cx="13716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2"/>
          <p:cNvSpPr>
            <a:spLocks noChangeArrowheads="1"/>
          </p:cNvSpPr>
          <p:nvPr/>
        </p:nvSpPr>
        <p:spPr bwMode="auto">
          <a:xfrm>
            <a:off x="1524000" y="304800"/>
            <a:ext cx="624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alt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Tugas &amp;  Tanggung Jawab KNR</a:t>
            </a:r>
            <a:endParaRPr lang="en-US" sz="2800" b="1" dirty="0">
              <a:solidFill>
                <a:srgbClr val="0000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8197" name="TextBox 3"/>
          <p:cNvSpPr>
            <a:spLocks noChangeArrowheads="1"/>
          </p:cNvSpPr>
          <p:nvPr/>
        </p:nvSpPr>
        <p:spPr bwMode="auto">
          <a:xfrm>
            <a:off x="457200" y="1143000"/>
            <a:ext cx="81534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/>
            <a:r>
              <a:rPr lang="id-ID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D. </a:t>
            </a:r>
            <a:r>
              <a:rPr lang="id-ID" b="1" dirty="0" smtClean="0">
                <a:latin typeface="Calibri" pitchFamily="34" charset="0"/>
              </a:rPr>
              <a:t>Tugas  dan Tanggung Jawab terkait dengan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REMUNERASI </a:t>
            </a:r>
            <a:endParaRPr lang="en-US" b="1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marL="285750" indent="-285750" algn="just"/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marL="285750" indent="-285750" algn="just">
              <a:buFont typeface="Arial" pitchFamily="34" charset="0"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Memberikan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rekomendasi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kepada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Dewan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Komisaris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mengenai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Struktur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remunerasi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;</a:t>
            </a:r>
          </a:p>
          <a:p>
            <a:pPr marL="800100" lvl="1" indent="-342900" algn="just">
              <a:buSzPct val="100000"/>
              <a:buFont typeface="+mj-lt"/>
              <a:buAutoNum type="alphaLcPeriod"/>
            </a:pP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Kebijakan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atas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remunerasi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marL="800100" lvl="1" indent="-342900" algn="just">
              <a:buSzPct val="100000"/>
              <a:buFont typeface="+mj-lt"/>
              <a:buAutoNum type="alphaLcPeriod"/>
            </a:pP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Besaran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atas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remunerasi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. </a:t>
            </a:r>
            <a:endParaRPr lang="id-ID" altLang="en-US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marL="342900" indent="-342900" algn="just">
              <a:buSzPct val="100000"/>
              <a:buAutoNum type="arabicPeriod" startAt="2"/>
            </a:pP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Membantu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Dewan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Komisaris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melakukan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penilaian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id-ID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inerja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kesesuaian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remunerasi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diterima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masing-masing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anggota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Direksi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anggota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Dewan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Komisaris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.</a:t>
            </a:r>
          </a:p>
          <a:p>
            <a:pPr marL="342900" indent="-342900" algn="just">
              <a:buSzPct val="100000"/>
              <a:buAutoNum type="arabicPeriod" startAt="2"/>
            </a:pPr>
            <a:r>
              <a:rPr lang="id-ID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alam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melaksanakan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fungsi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remunerasi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Komite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wajib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melakukan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prosedur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sebagai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berikut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:</a:t>
            </a:r>
          </a:p>
          <a:p>
            <a:pPr marL="800100" lvl="1" indent="-342900" algn="just">
              <a:buSzPct val="100000"/>
              <a:buFont typeface="+mj-lt"/>
              <a:buAutoNum type="alphaLcPeriod"/>
            </a:pP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Menyusun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struktur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remunerasi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bagi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anggota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Direksi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anggota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Dewan</a:t>
            </a:r>
            <a:r>
              <a:rPr lang="id-ID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Komisaris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;</a:t>
            </a:r>
          </a:p>
          <a:p>
            <a:pPr marL="800100" lvl="1" indent="-342900" algn="just">
              <a:buSzPct val="100000"/>
              <a:buFont typeface="+mj-lt"/>
              <a:buAutoNum type="alphaLcPeriod"/>
            </a:pP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Menyusun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kebijakan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atas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remunerasi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bagi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anggota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Direksi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anggota</a:t>
            </a:r>
            <a:r>
              <a:rPr lang="id-ID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Dewan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Komisaris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marL="800100" lvl="1" indent="-342900" algn="just">
              <a:buSzPct val="100000"/>
              <a:buFont typeface="+mj-lt"/>
              <a:buAutoNum type="alphaLcPeriod"/>
            </a:pP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Menyusun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besaran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atas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remunerasi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bagi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anggota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Direksi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anggota</a:t>
            </a:r>
            <a:r>
              <a:rPr lang="id-ID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Dewan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Komisaris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52400"/>
            <a:ext cx="1371600" cy="725488"/>
          </a:xfrm>
          <a:prstGeom prst="rect">
            <a:avLst/>
          </a:prstGeom>
          <a:noFill/>
          <a:ln w="9525" cap="flat" cmpd="sng">
            <a:noFill/>
            <a:bevel/>
            <a:headEnd/>
            <a:tailEnd/>
          </a:ln>
          <a:effectLst/>
        </p:spPr>
      </p:pic>
      <p:sp>
        <p:nvSpPr>
          <p:cNvPr id="9220" name="TextBox 2"/>
          <p:cNvSpPr>
            <a:spLocks noChangeArrowheads="1"/>
          </p:cNvSpPr>
          <p:nvPr/>
        </p:nvSpPr>
        <p:spPr bwMode="auto">
          <a:xfrm>
            <a:off x="1524000" y="304800"/>
            <a:ext cx="6248400" cy="523220"/>
          </a:xfrm>
          <a:prstGeom prst="rect">
            <a:avLst/>
          </a:prstGeom>
          <a:noFill/>
          <a:ln w="9525" cap="flat" cmpd="sng">
            <a:noFill/>
            <a:bevel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d-ID" alt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Tugas &amp; Tanggung Jawab</a:t>
            </a:r>
            <a:endParaRPr lang="en-US" sz="2800" b="1" dirty="0">
              <a:solidFill>
                <a:srgbClr val="0000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9221" name="TextBox 3"/>
          <p:cNvSpPr>
            <a:spLocks noChangeArrowheads="1"/>
          </p:cNvSpPr>
          <p:nvPr/>
        </p:nvSpPr>
        <p:spPr bwMode="auto">
          <a:xfrm>
            <a:off x="609484" y="1143000"/>
            <a:ext cx="8382000" cy="4247317"/>
          </a:xfrm>
          <a:prstGeom prst="rect">
            <a:avLst/>
          </a:prstGeom>
          <a:noFill/>
          <a:ln w="9525" cap="flat" cmpd="sng">
            <a:noFill/>
            <a:bevel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algn="just"/>
            <a:r>
              <a:rPr lang="en-US" dirty="0">
                <a:latin typeface="Calibri" pitchFamily="34" charset="0"/>
              </a:rPr>
              <a:t>4. </a:t>
            </a:r>
            <a:r>
              <a:rPr lang="en-US" dirty="0" err="1">
                <a:latin typeface="Calibri" pitchFamily="34" charset="0"/>
              </a:rPr>
              <a:t>Struktur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remunerasi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dapat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berupa</a:t>
            </a:r>
            <a:r>
              <a:rPr lang="en-US" dirty="0">
                <a:latin typeface="Calibri" pitchFamily="34" charset="0"/>
              </a:rPr>
              <a:t>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>
                <a:latin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</a:rPr>
              <a:t>Gaji</a:t>
            </a:r>
            <a:r>
              <a:rPr lang="en-US" dirty="0">
                <a:latin typeface="Calibri" pitchFamily="34" charset="0"/>
              </a:rPr>
              <a:t>;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Honorarium</a:t>
            </a:r>
            <a:r>
              <a:rPr lang="en-US" dirty="0">
                <a:latin typeface="Calibri" pitchFamily="34" charset="0"/>
              </a:rPr>
              <a:t>;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>
                <a:latin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</a:rPr>
              <a:t>Insentif</a:t>
            </a:r>
            <a:r>
              <a:rPr lang="en-US" dirty="0">
                <a:latin typeface="Calibri" pitchFamily="34" charset="0"/>
              </a:rPr>
              <a:t>;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/</a:t>
            </a:r>
            <a:r>
              <a:rPr lang="en-US" dirty="0" err="1">
                <a:latin typeface="Calibri" pitchFamily="34" charset="0"/>
              </a:rPr>
              <a:t>atau</a:t>
            </a:r>
            <a:endParaRPr lang="en-US" dirty="0">
              <a:latin typeface="Calibri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>
                <a:latin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</a:rPr>
              <a:t>Tunjangan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bersifat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tetap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/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variable.</a:t>
            </a:r>
          </a:p>
          <a:p>
            <a:pPr marL="285750" indent="-285750" algn="just"/>
            <a:r>
              <a:rPr lang="en-US" dirty="0">
                <a:latin typeface="Calibri" pitchFamily="34" charset="0"/>
              </a:rPr>
              <a:t>5. </a:t>
            </a:r>
            <a:r>
              <a:rPr lang="en-US" dirty="0" err="1">
                <a:latin typeface="Calibri" pitchFamily="34" charset="0"/>
              </a:rPr>
              <a:t>Penyusunan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struktur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kebijakan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besaran</a:t>
            </a:r>
            <a:r>
              <a:rPr lang="en-US" dirty="0">
                <a:latin typeface="Calibri" pitchFamily="34" charset="0"/>
              </a:rPr>
              <a:t>  </a:t>
            </a:r>
            <a:r>
              <a:rPr lang="en-US" dirty="0" err="1">
                <a:latin typeface="Calibri" pitchFamily="34" charset="0"/>
              </a:rPr>
              <a:t>remunerasi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harus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memperhatikan</a:t>
            </a:r>
            <a:r>
              <a:rPr lang="en-US" dirty="0">
                <a:latin typeface="Calibri" pitchFamily="34" charset="0"/>
              </a:rPr>
              <a:t>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Calibri" pitchFamily="34" charset="0"/>
              </a:rPr>
              <a:t>Remunerasi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berlaku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pada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industri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sesuai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kegiatan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usaha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Emiten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ata</a:t>
            </a:r>
            <a:r>
              <a:rPr lang="id-ID" dirty="0" smtClean="0">
                <a:latin typeface="Calibri" pitchFamily="34" charset="0"/>
              </a:rPr>
              <a:t>u</a:t>
            </a:r>
            <a:r>
              <a:rPr lang="en-US" dirty="0" smtClean="0">
                <a:latin typeface="Calibri" pitchFamily="34" charset="0"/>
              </a:rPr>
              <a:t>    </a:t>
            </a:r>
            <a:r>
              <a:rPr lang="en-US" dirty="0">
                <a:latin typeface="Calibri" pitchFamily="34" charset="0"/>
              </a:rPr>
              <a:t>Perusahaan </a:t>
            </a:r>
            <a:r>
              <a:rPr lang="en-US" dirty="0" err="1">
                <a:latin typeface="Calibri" pitchFamily="34" charset="0"/>
              </a:rPr>
              <a:t>Publik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sejenis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skala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usaha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dari</a:t>
            </a:r>
            <a:r>
              <a:rPr lang="en-US" dirty="0">
                <a:latin typeface="Calibri" pitchFamily="34" charset="0"/>
              </a:rPr>
              <a:t> </a:t>
            </a:r>
            <a:r>
              <a:rPr lang="id-ID" dirty="0" smtClean="0">
                <a:latin typeface="Calibri" pitchFamily="34" charset="0"/>
              </a:rPr>
              <a:t>P</a:t>
            </a:r>
            <a:r>
              <a:rPr lang="en-US" dirty="0" err="1" smtClean="0">
                <a:latin typeface="Calibri" pitchFamily="34" charset="0"/>
              </a:rPr>
              <a:t>erusahaan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industrinya</a:t>
            </a:r>
            <a:r>
              <a:rPr lang="en-US" dirty="0">
                <a:latin typeface="Calibri" pitchFamily="34" charset="0"/>
              </a:rPr>
              <a:t>;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Calibri" pitchFamily="34" charset="0"/>
              </a:rPr>
              <a:t>Tugas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tanggung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jawab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wewenang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Direksi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/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anggota</a:t>
            </a:r>
            <a:r>
              <a:rPr lang="id-ID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Dewan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dikaitkan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pencapaian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tujuan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kinerja</a:t>
            </a:r>
            <a:r>
              <a:rPr lang="id-ID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Perusahaan;</a:t>
            </a:r>
            <a:endParaRPr lang="en-US" dirty="0">
              <a:latin typeface="Calibri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smtClean="0">
                <a:latin typeface="Calibri" pitchFamily="34" charset="0"/>
              </a:rPr>
              <a:t>Target </a:t>
            </a:r>
            <a:r>
              <a:rPr lang="en-US" dirty="0" err="1">
                <a:latin typeface="Calibri" pitchFamily="34" charset="0"/>
              </a:rPr>
              <a:t>Kinerja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kinerja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masing-masing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Direksi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/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anggota</a:t>
            </a:r>
            <a:r>
              <a:rPr lang="id-ID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Dewan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>
                <a:latin typeface="Calibri" pitchFamily="34" charset="0"/>
              </a:rPr>
              <a:t>; </a:t>
            </a:r>
            <a:r>
              <a:rPr lang="en-US" dirty="0" err="1">
                <a:latin typeface="Calibri" pitchFamily="34" charset="0"/>
              </a:rPr>
              <a:t>dan</a:t>
            </a:r>
            <a:endParaRPr lang="en-US" dirty="0">
              <a:latin typeface="Calibri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Calibri" pitchFamily="34" charset="0"/>
              </a:rPr>
              <a:t>Keseimbangan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tunjangan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antara</a:t>
            </a:r>
            <a:r>
              <a:rPr lang="en-US" dirty="0">
                <a:latin typeface="Calibri" pitchFamily="34" charset="0"/>
              </a:rPr>
              <a:t> yang </a:t>
            </a:r>
            <a:r>
              <a:rPr lang="en-US" dirty="0" err="1">
                <a:latin typeface="Calibri" pitchFamily="34" charset="0"/>
              </a:rPr>
              <a:t>bersifat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tetap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bersifat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variabel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marL="285750" indent="-285750" algn="just"/>
            <a:r>
              <a:rPr lang="en-US" dirty="0">
                <a:latin typeface="Calibri" pitchFamily="34" charset="0"/>
              </a:rPr>
              <a:t>6. </a:t>
            </a:r>
            <a:r>
              <a:rPr lang="en-US" dirty="0" err="1">
                <a:latin typeface="Calibri" pitchFamily="34" charset="0"/>
              </a:rPr>
              <a:t>Struktur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kebijakan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besaran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remunerasi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harus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dievaluasi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oleh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komite</a:t>
            </a:r>
            <a:r>
              <a:rPr lang="en-US" dirty="0">
                <a:latin typeface="Calibri" pitchFamily="34" charset="0"/>
              </a:rPr>
              <a:t> paling </a:t>
            </a:r>
            <a:r>
              <a:rPr lang="en-US" dirty="0" err="1">
                <a:latin typeface="Calibri" pitchFamily="34" charset="0"/>
              </a:rPr>
              <a:t>kurang</a:t>
            </a:r>
            <a:r>
              <a:rPr lang="en-US" dirty="0">
                <a:latin typeface="Calibri" pitchFamily="34" charset="0"/>
              </a:rPr>
              <a:t> 1 kali </a:t>
            </a:r>
            <a:r>
              <a:rPr lang="en-US" dirty="0" err="1">
                <a:latin typeface="Calibri" pitchFamily="34" charset="0"/>
              </a:rPr>
              <a:t>dalam</a:t>
            </a:r>
            <a:r>
              <a:rPr lang="en-US" dirty="0">
                <a:latin typeface="Calibri" pitchFamily="34" charset="0"/>
              </a:rPr>
              <a:t> 1 </a:t>
            </a:r>
            <a:r>
              <a:rPr lang="en-US" dirty="0" err="1">
                <a:latin typeface="Calibri" pitchFamily="34" charset="0"/>
              </a:rPr>
              <a:t>tahun</a:t>
            </a:r>
            <a:r>
              <a:rPr lang="en-US" dirty="0" smtClean="0">
                <a:latin typeface="Calibri" pitchFamily="34" charset="0"/>
              </a:rPr>
              <a:t>.</a:t>
            </a:r>
            <a:endParaRPr lang="id-ID" dirty="0" smtClean="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52400"/>
            <a:ext cx="1371600" cy="725488"/>
          </a:xfrm>
          <a:prstGeom prst="rect">
            <a:avLst/>
          </a:prstGeom>
          <a:noFill/>
          <a:ln w="9525" cap="flat" cmpd="sng">
            <a:noFill/>
            <a:bevel/>
            <a:headEnd/>
            <a:tailEnd/>
          </a:ln>
          <a:effectLst/>
        </p:spPr>
      </p:pic>
      <p:sp>
        <p:nvSpPr>
          <p:cNvPr id="12292" name="TextBox 2"/>
          <p:cNvSpPr>
            <a:spLocks noChangeArrowheads="1"/>
          </p:cNvSpPr>
          <p:nvPr/>
        </p:nvSpPr>
        <p:spPr bwMode="auto">
          <a:xfrm>
            <a:off x="1524000" y="304800"/>
            <a:ext cx="6248400" cy="523220"/>
          </a:xfrm>
          <a:prstGeom prst="rect">
            <a:avLst/>
          </a:prstGeom>
          <a:noFill/>
          <a:ln w="9525" cap="flat" cmpd="sng">
            <a:noFill/>
            <a:bevel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d-ID" alt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Tugas &amp; Tanggung Jawab KNR</a:t>
            </a:r>
            <a:endParaRPr lang="en-US" sz="2800" b="1" dirty="0">
              <a:solidFill>
                <a:srgbClr val="0000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2293" name="TextBox 3"/>
          <p:cNvSpPr>
            <a:spLocks noChangeArrowheads="1"/>
          </p:cNvSpPr>
          <p:nvPr/>
        </p:nvSpPr>
        <p:spPr bwMode="auto">
          <a:xfrm>
            <a:off x="533400" y="1447800"/>
            <a:ext cx="8153400" cy="2585323"/>
          </a:xfrm>
          <a:prstGeom prst="rect">
            <a:avLst/>
          </a:prstGeom>
          <a:noFill/>
          <a:ln w="9525" cap="flat" cmpd="sng">
            <a:noFill/>
            <a:bevel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buFont typeface="+mj-lt"/>
              <a:buAutoNum type="alphaUcPeriod" startAt="5"/>
            </a:pP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hal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anggota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Komite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memiliki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benturan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kepentingan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i="1" dirty="0" smtClean="0">
                <a:latin typeface="Calibri" pitchFamily="34" charset="0"/>
              </a:rPr>
              <a:t>conflict of interest</a:t>
            </a:r>
            <a:r>
              <a:rPr lang="en-US" dirty="0" smtClean="0">
                <a:latin typeface="Calibri" pitchFamily="34" charset="0"/>
              </a:rPr>
              <a:t>)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usulan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direkomendasikan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maka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usulan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tersebut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wajib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diungkapkan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adanya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benturan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kepentingan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serta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pertimbangan-pertimbangan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mendasari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usulan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tersebut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342900" indent="-342900" algn="just">
              <a:buFont typeface="+mj-lt"/>
              <a:buAutoNum type="alphaUcPeriod" startAt="5"/>
            </a:pPr>
            <a:r>
              <a:rPr lang="en-US" dirty="0" err="1" smtClean="0">
                <a:latin typeface="Calibri" pitchFamily="34" charset="0"/>
              </a:rPr>
              <a:t>Atas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kewenangan</a:t>
            </a:r>
            <a:r>
              <a:rPr lang="en-US" dirty="0">
                <a:latin typeface="Calibri" pitchFamily="34" charset="0"/>
              </a:rPr>
              <a:t> yang </a:t>
            </a:r>
            <a:r>
              <a:rPr lang="en-US" dirty="0" err="1">
                <a:latin typeface="Calibri" pitchFamily="34" charset="0"/>
              </a:rPr>
              <a:t>diberikan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oleh</a:t>
            </a:r>
            <a:r>
              <a:rPr lang="en-US" dirty="0">
                <a:latin typeface="Calibri" pitchFamily="34" charset="0"/>
              </a:rPr>
              <a:t> RUPS, Komite </a:t>
            </a:r>
            <a:r>
              <a:rPr lang="id-ID" dirty="0" smtClean="0">
                <a:latin typeface="Calibri" pitchFamily="34" charset="0"/>
              </a:rPr>
              <a:t>dapat </a:t>
            </a:r>
            <a:r>
              <a:rPr lang="en-US" dirty="0" err="1" smtClean="0">
                <a:latin typeface="Calibri" pitchFamily="34" charset="0"/>
              </a:rPr>
              <a:t>melakukan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review, </a:t>
            </a:r>
            <a:r>
              <a:rPr lang="en-US" dirty="0" err="1">
                <a:latin typeface="Calibri" pitchFamily="34" charset="0"/>
              </a:rPr>
              <a:t>memberikan</a:t>
            </a:r>
            <a:r>
              <a:rPr lang="en-US" dirty="0">
                <a:latin typeface="Calibri" pitchFamily="34" charset="0"/>
              </a:rPr>
              <a:t> saran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rekomendasi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kepada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Dewan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atas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perubahan</a:t>
            </a:r>
            <a:r>
              <a:rPr lang="id-ID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-</a:t>
            </a:r>
            <a:r>
              <a:rPr lang="en-US" dirty="0" err="1">
                <a:latin typeface="Calibri" pitchFamily="34" charset="0"/>
              </a:rPr>
              <a:t>perubahan</a:t>
            </a:r>
            <a:r>
              <a:rPr lang="en-US" dirty="0">
                <a:latin typeface="Calibri" pitchFamily="34" charset="0"/>
              </a:rPr>
              <a:t> yang </a:t>
            </a:r>
            <a:r>
              <a:rPr lang="en-US" dirty="0" err="1">
                <a:latin typeface="Calibri" pitchFamily="34" charset="0"/>
              </a:rPr>
              <a:t>terkait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kebijakan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remunerasi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kompensasi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Dewan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Komisaris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Direksi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  <a:p>
            <a:pPr marL="342900" indent="-342900" algn="just">
              <a:buFont typeface="+mj-lt"/>
              <a:buAutoNum type="alphaUcPeriod" startAt="5"/>
            </a:pPr>
            <a:endParaRPr lang="en-US" b="1" dirty="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52400"/>
            <a:ext cx="1371600" cy="725488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</p:pic>
      <p:sp>
        <p:nvSpPr>
          <p:cNvPr id="16388" name="TextBox 2"/>
          <p:cNvSpPr>
            <a:spLocks noChangeArrowheads="1"/>
          </p:cNvSpPr>
          <p:nvPr/>
        </p:nvSpPr>
        <p:spPr bwMode="auto">
          <a:xfrm>
            <a:off x="1371600" y="304800"/>
            <a:ext cx="7467600" cy="523220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</a:t>
            </a:r>
            <a:r>
              <a:rPr lang="id-ID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ata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C</a:t>
            </a:r>
            <a:r>
              <a:rPr lang="id-ID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ara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id-ID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P</a:t>
            </a:r>
            <a:r>
              <a:rPr lang="id-ID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rosedur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id-ID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Penyelenggaraan Rapat</a:t>
            </a:r>
            <a:endParaRPr lang="en-US" sz="2800" b="1" dirty="0">
              <a:solidFill>
                <a:srgbClr val="0000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6389" name="TextBox 3"/>
          <p:cNvSpPr>
            <a:spLocks noChangeArrowheads="1"/>
          </p:cNvSpPr>
          <p:nvPr/>
        </p:nvSpPr>
        <p:spPr bwMode="auto">
          <a:xfrm>
            <a:off x="304800" y="1143000"/>
            <a:ext cx="8610600" cy="4524315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algn="just"/>
            <a:r>
              <a:rPr lang="en-US" dirty="0">
                <a:latin typeface="Calibri" pitchFamily="34" charset="0"/>
              </a:rPr>
              <a:t>1.	</a:t>
            </a:r>
            <a:r>
              <a:rPr lang="en-US" dirty="0" err="1">
                <a:latin typeface="Calibri" pitchFamily="34" charset="0"/>
              </a:rPr>
              <a:t>Rapat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Komite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diselenggarakan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berkala</a:t>
            </a:r>
            <a:r>
              <a:rPr lang="en-US" dirty="0">
                <a:latin typeface="Calibri" pitchFamily="34" charset="0"/>
              </a:rPr>
              <a:t> paling </a:t>
            </a:r>
            <a:r>
              <a:rPr lang="en-US" dirty="0" err="1">
                <a:latin typeface="Calibri" pitchFamily="34" charset="0"/>
              </a:rPr>
              <a:t>kurang</a:t>
            </a:r>
            <a:r>
              <a:rPr lang="en-US" dirty="0">
                <a:latin typeface="Calibri" pitchFamily="34" charset="0"/>
              </a:rPr>
              <a:t> 1 kali </a:t>
            </a:r>
            <a:r>
              <a:rPr lang="en-US" dirty="0" err="1">
                <a:latin typeface="Calibri" pitchFamily="34" charset="0"/>
              </a:rPr>
              <a:t>dalam</a:t>
            </a:r>
            <a:r>
              <a:rPr lang="en-US" dirty="0">
                <a:latin typeface="Calibri" pitchFamily="34" charset="0"/>
              </a:rPr>
              <a:t> 4 </a:t>
            </a:r>
            <a:r>
              <a:rPr lang="en-US" dirty="0" err="1">
                <a:latin typeface="Calibri" pitchFamily="34" charset="0"/>
              </a:rPr>
              <a:t>bulan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marL="285750" indent="-285750" algn="just"/>
            <a:r>
              <a:rPr lang="en-US" dirty="0">
                <a:latin typeface="Calibri" pitchFamily="34" charset="0"/>
              </a:rPr>
              <a:t>2.	</a:t>
            </a:r>
            <a:r>
              <a:rPr lang="en-US" dirty="0" err="1">
                <a:latin typeface="Calibri" pitchFamily="34" charset="0"/>
              </a:rPr>
              <a:t>Rapat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Komite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hanya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dapat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diselenggarakan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apabila</a:t>
            </a:r>
            <a:r>
              <a:rPr lang="en-US" dirty="0">
                <a:latin typeface="Calibri" pitchFamily="34" charset="0"/>
              </a:rPr>
              <a:t>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>
                <a:latin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</a:rPr>
              <a:t>Dihadiri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oleh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mayoritas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dari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jumlah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Komite</a:t>
            </a:r>
            <a:r>
              <a:rPr lang="en-US" dirty="0">
                <a:latin typeface="Calibri" pitchFamily="34" charset="0"/>
              </a:rPr>
              <a:t>; </a:t>
            </a:r>
            <a:r>
              <a:rPr lang="en-US" dirty="0" err="1">
                <a:latin typeface="Calibri" pitchFamily="34" charset="0"/>
              </a:rPr>
              <a:t>dan</a:t>
            </a:r>
            <a:endParaRPr lang="en-US" dirty="0">
              <a:latin typeface="Calibri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>
                <a:latin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</a:rPr>
              <a:t>Salah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satu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mayoritas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jumlah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anggota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Komite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merupakan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ketua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komite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marL="285750" indent="-285750" algn="just"/>
            <a:r>
              <a:rPr lang="en-US" dirty="0">
                <a:latin typeface="Calibri" pitchFamily="34" charset="0"/>
              </a:rPr>
              <a:t>3.	</a:t>
            </a:r>
            <a:r>
              <a:rPr lang="en-US" dirty="0" err="1">
                <a:latin typeface="Calibri" pitchFamily="34" charset="0"/>
              </a:rPr>
              <a:t>Keputusan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rapat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Komite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dilakukan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berdasarkan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musyawarah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mufakat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marL="285750" indent="-285750" algn="just"/>
            <a:r>
              <a:rPr lang="en-US" dirty="0">
                <a:latin typeface="Calibri" pitchFamily="34" charset="0"/>
              </a:rPr>
              <a:t>4.	</a:t>
            </a:r>
            <a:r>
              <a:rPr lang="en-US" dirty="0" err="1">
                <a:latin typeface="Calibri" pitchFamily="34" charset="0"/>
              </a:rPr>
              <a:t>Dalam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hal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keputusan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berdasarkan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musyawarah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mufakat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tidak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tercapai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pengambilan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keputusan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dilakukan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berdasarkan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suara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terbanyak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marL="285750" indent="-285750" algn="just"/>
            <a:r>
              <a:rPr lang="en-US" dirty="0">
                <a:latin typeface="Calibri" pitchFamily="34" charset="0"/>
              </a:rPr>
              <a:t>5.	</a:t>
            </a:r>
            <a:r>
              <a:rPr lang="en-US" dirty="0" err="1">
                <a:latin typeface="Calibri" pitchFamily="34" charset="0"/>
              </a:rPr>
              <a:t>Jika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dalam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pengambilan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keputusan</a:t>
            </a:r>
            <a:r>
              <a:rPr lang="en-US" dirty="0">
                <a:latin typeface="Calibri" pitchFamily="34" charset="0"/>
              </a:rPr>
              <a:t> yang </a:t>
            </a:r>
            <a:r>
              <a:rPr lang="en-US" dirty="0" err="1">
                <a:latin typeface="Calibri" pitchFamily="34" charset="0"/>
              </a:rPr>
              <a:t>dilakukan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cara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pemungutan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suara</a:t>
            </a:r>
            <a:r>
              <a:rPr lang="en-US" dirty="0">
                <a:latin typeface="Calibri" pitchFamily="34" charset="0"/>
              </a:rPr>
              <a:t>  </a:t>
            </a:r>
            <a:r>
              <a:rPr lang="en-US" dirty="0" err="1">
                <a:latin typeface="Calibri" pitchFamily="34" charset="0"/>
              </a:rPr>
              <a:t>terjadi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suara</a:t>
            </a:r>
            <a:r>
              <a:rPr lang="en-US" dirty="0">
                <a:latin typeface="Calibri" pitchFamily="34" charset="0"/>
              </a:rPr>
              <a:t> yang </a:t>
            </a:r>
            <a:r>
              <a:rPr lang="en-US" dirty="0" err="1">
                <a:latin typeface="Calibri" pitchFamily="34" charset="0"/>
              </a:rPr>
              <a:t>sama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banyaknya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maka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keputusan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diambil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oleh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Ketua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Komite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marL="342900" indent="-342900" algn="just">
              <a:buAutoNum type="arabicPeriod" startAt="6"/>
            </a:pP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hal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proses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pengambilan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keputusan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terdapat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perbedaan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pendapat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perbedaan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pendapat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tersebut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wajib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dimuat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dalam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risalah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rapat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beserta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alasan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perbedaan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pendapat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tersebut</a:t>
            </a:r>
            <a:r>
              <a:rPr lang="id-ID" dirty="0" smtClean="0">
                <a:latin typeface="Calibri" pitchFamily="34" charset="0"/>
              </a:rPr>
              <a:t>.</a:t>
            </a:r>
          </a:p>
          <a:p>
            <a:pPr marL="342900" indent="-342900" algn="just">
              <a:buAutoNum type="arabicPeriod" startAt="6"/>
            </a:pPr>
            <a:r>
              <a:rPr lang="en-US" dirty="0" err="1" smtClean="0">
                <a:latin typeface="Calibri" pitchFamily="34" charset="0"/>
              </a:rPr>
              <a:t>Hasil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rapat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Komite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wajib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dituangkan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risalah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rapat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didokumentasikan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oleh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Emiten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atau</a:t>
            </a:r>
            <a:r>
              <a:rPr lang="en-US" dirty="0" smtClean="0">
                <a:latin typeface="Calibri" pitchFamily="34" charset="0"/>
              </a:rPr>
              <a:t> Perusahaan </a:t>
            </a:r>
            <a:r>
              <a:rPr lang="en-US" dirty="0" err="1" smtClean="0">
                <a:latin typeface="Calibri" pitchFamily="34" charset="0"/>
              </a:rPr>
              <a:t>Publik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285750" indent="-285750" algn="just"/>
            <a:r>
              <a:rPr lang="en-US" dirty="0" smtClean="0">
                <a:latin typeface="Calibri" pitchFamily="34" charset="0"/>
              </a:rPr>
              <a:t>8.	</a:t>
            </a:r>
            <a:r>
              <a:rPr lang="en-US" dirty="0" err="1" smtClean="0">
                <a:latin typeface="Calibri" pitchFamily="34" charset="0"/>
              </a:rPr>
              <a:t>Risalah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rapat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Komite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wajib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disampaikan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secara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tertulis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kepada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Dewan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Komisaris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285750" indent="-285750" algn="just"/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52400"/>
            <a:ext cx="1371600" cy="725488"/>
          </a:xfrm>
          <a:prstGeom prst="rect">
            <a:avLst/>
          </a:prstGeom>
          <a:noFill/>
          <a:ln w="9525" cap="flat" cmpd="sng">
            <a:noFill/>
            <a:bevel/>
            <a:headEnd/>
            <a:tailEnd/>
          </a:ln>
          <a:effectLst/>
        </p:spPr>
      </p:pic>
      <p:sp>
        <p:nvSpPr>
          <p:cNvPr id="18436" name="TextBox 2"/>
          <p:cNvSpPr>
            <a:spLocks noChangeArrowheads="1"/>
          </p:cNvSpPr>
          <p:nvPr/>
        </p:nvSpPr>
        <p:spPr bwMode="auto">
          <a:xfrm>
            <a:off x="1524000" y="304800"/>
            <a:ext cx="6248400" cy="523220"/>
          </a:xfrm>
          <a:prstGeom prst="rect">
            <a:avLst/>
          </a:prstGeom>
          <a:noFill/>
          <a:ln w="9525" cap="flat" cmpd="sng">
            <a:noFill/>
            <a:bevel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</a:t>
            </a:r>
            <a:r>
              <a:rPr lang="id-ID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elaporan</a:t>
            </a:r>
            <a:endParaRPr lang="en-US" sz="2800" b="1" dirty="0">
              <a:solidFill>
                <a:srgbClr val="0000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8437" name="TextBox 3"/>
          <p:cNvSpPr>
            <a:spLocks noChangeArrowheads="1"/>
          </p:cNvSpPr>
          <p:nvPr/>
        </p:nvSpPr>
        <p:spPr bwMode="auto">
          <a:xfrm>
            <a:off x="228600" y="948690"/>
            <a:ext cx="8458200" cy="5909310"/>
          </a:xfrm>
          <a:prstGeom prst="rect">
            <a:avLst/>
          </a:prstGeom>
          <a:noFill/>
          <a:ln w="9525" cap="flat" cmpd="sng">
            <a:noFill/>
            <a:bevel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algn="just"/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1. Komite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harus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melaporkan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pelaksanaan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tugas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tanggung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jawab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prosedur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id-ID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N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ominasi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id-ID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emunerasi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yang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dijalankan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kepada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Dewan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Komisaris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rapat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Dewan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Komisaris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.</a:t>
            </a:r>
          </a:p>
          <a:p>
            <a:pPr marL="285750" indent="-285750" algn="just"/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2.	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Laporan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tersebut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merupakan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bagian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dari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laporan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pelaksanaan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tugas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Dewan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Komisaris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disampaikan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RUPS.</a:t>
            </a:r>
          </a:p>
          <a:p>
            <a:pPr marL="285750" indent="-285750" algn="just"/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3.	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Emiten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Perusahaan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Publik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wajib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mengungkapkan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pelaksanaan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fungsi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terkait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nominasi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remunerasi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Laporan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tahunan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;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r>
              <a:rPr lang="id-ID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Situs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web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Perusahaan.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marL="285750" indent="-285750" algn="just"/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4.	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Informasi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mengenai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pelaksanaan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fungsi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terkait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nominasi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remunerasi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diungkapkan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laporan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tahunan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Perusahaan paling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kurang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memuat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Pernyataan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bahwa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Perusahaan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telah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memiliki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pedoman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Uraian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singkat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pelaksanaan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tugas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tanggung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jawab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Komite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tahun</a:t>
            </a:r>
            <a:r>
              <a:rPr lang="id-ID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buku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.</a:t>
            </a:r>
            <a:endParaRPr lang="id-ID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Informasi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mengenai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pelaksanaan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fungsi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terkait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nominasi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remunerasi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yang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diungkapkan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dalam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situs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web Perusahaan paling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kurang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meliputi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Pedoman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;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endParaRPr lang="en-US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Uraian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singkat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pelaksanaan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tugas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tanggung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jawab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Komite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dalam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tahun</a:t>
            </a:r>
            <a:r>
              <a:rPr lang="id-ID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buku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. </a:t>
            </a:r>
            <a:endParaRPr lang="id-ID" altLang="en-US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marL="285750" indent="-285750" algn="just"/>
            <a:endParaRPr lang="id-ID" altLang="en-US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marL="285750" indent="-285750" algn="just"/>
            <a:endParaRPr lang="id-ID" altLang="en-US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435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YUDHA</dc:creator>
  <cp:lastModifiedBy>Stepanus</cp:lastModifiedBy>
  <cp:revision>29</cp:revision>
  <dcterms:modified xsi:type="dcterms:W3CDTF">2020-01-16T09:13:31Z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11B59D56-9A06-47D4-8A35-546D2E4CC0C4</vt:lpwstr>
  </property>
  <property fmtid="{D5CDD505-2E9C-101B-9397-08002B2CF9AE}" pid="3" name="ArticulatePath">
    <vt:lpwstr>INTA Pedoman Komite Nominasi &amp; Remunerasi rev1</vt:lpwstr>
  </property>
</Properties>
</file>